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385" r:id="rId2"/>
    <p:sldId id="303" r:id="rId3"/>
    <p:sldId id="304" r:id="rId4"/>
    <p:sldId id="309" r:id="rId5"/>
    <p:sldId id="310" r:id="rId6"/>
    <p:sldId id="311" r:id="rId7"/>
    <p:sldId id="313" r:id="rId8"/>
    <p:sldId id="314" r:id="rId9"/>
    <p:sldId id="315" r:id="rId10"/>
    <p:sldId id="316" r:id="rId11"/>
    <p:sldId id="317" r:id="rId12"/>
    <p:sldId id="386" r:id="rId13"/>
  </p:sldIdLst>
  <p:sldSz cx="9144000" cy="5143500" type="screen16x9"/>
  <p:notesSz cx="6858000" cy="9144000"/>
  <p:embeddedFontLst>
    <p:embeddedFont>
      <p:font typeface="Exo 2" panose="020B0604020202020204" charset="0"/>
      <p:regular r:id="rId15"/>
      <p:bold r:id="rId16"/>
      <p:italic r:id="rId17"/>
      <p:boldItalic r:id="rId18"/>
    </p:embeddedFont>
    <p:embeddedFont>
      <p:font typeface="Nunito Light" pitchFamily="2" charset="0"/>
      <p:regular r:id="rId19"/>
      <p:italic r:id="rId20"/>
    </p:embeddedFont>
    <p:embeddedFont>
      <p:font typeface="Quicksand" panose="020B0604020202020204" charset="0"/>
      <p:regular r:id="rId21"/>
    </p:embeddedFont>
    <p:embeddedFont>
      <p:font typeface="Roboto Condensed Light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A6D6"/>
    <a:srgbClr val="63B9DF"/>
    <a:srgbClr val="4293B8"/>
    <a:srgbClr val="2F196D"/>
    <a:srgbClr val="E7E7E7"/>
    <a:srgbClr val="E9E9E9"/>
    <a:srgbClr val="EAEAEA"/>
    <a:srgbClr val="59E2E5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1E498A-88F7-48D5-A742-F47284A7F4C1}" v="112" dt="2023-01-16T17:51:11.703"/>
  </p1510:revLst>
</p1510:revInfo>
</file>

<file path=ppt/tableStyles.xml><?xml version="1.0" encoding="utf-8"?>
<a:tblStyleLst xmlns:a="http://schemas.openxmlformats.org/drawingml/2006/main" def="{FA24171A-7E2B-461F-95B2-3139A9BEF644}">
  <a:tblStyle styleId="{FA24171A-7E2B-461F-95B2-3139A9BEF6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B985-1BF0-402F-85A3-E50395AE2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1350856" y="2571750"/>
            <a:ext cx="6442288" cy="1022100"/>
          </a:xfrm>
        </p:spPr>
        <p:txBody>
          <a:bodyPr/>
          <a:lstStyle/>
          <a:p>
            <a:pPr algn="ctr"/>
            <a:r>
              <a:rPr lang="en-US" sz="4400" err="1">
                <a:solidFill>
                  <a:srgbClr val="00B0F0"/>
                </a:solidFill>
              </a:rPr>
              <a:t>Phương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pháp</a:t>
            </a:r>
            <a:r>
              <a:rPr lang="en-US" sz="4400">
                <a:solidFill>
                  <a:srgbClr val="00B0F0"/>
                </a:solidFill>
              </a:rPr>
              <a:t> chia </a:t>
            </a:r>
            <a:r>
              <a:rPr lang="en-US" sz="4400" err="1">
                <a:solidFill>
                  <a:srgbClr val="00B0F0"/>
                </a:solidFill>
              </a:rPr>
              <a:t>lưới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cơ</a:t>
            </a:r>
            <a:r>
              <a:rPr lang="en-US" sz="4400">
                <a:solidFill>
                  <a:srgbClr val="00B0F0"/>
                </a:solidFill>
              </a:rPr>
              <a:t> </a:t>
            </a:r>
            <a:r>
              <a:rPr lang="en-US" sz="4400" err="1">
                <a:solidFill>
                  <a:srgbClr val="00B0F0"/>
                </a:solidFill>
              </a:rPr>
              <a:t>bản</a:t>
            </a:r>
            <a:endParaRPr lang="en-US" sz="4400">
              <a:solidFill>
                <a:srgbClr val="00B0F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FD0950-52B6-410B-95A6-A130DA7E1A85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931273" y="966571"/>
            <a:ext cx="7281454" cy="754500"/>
          </a:xfrm>
        </p:spPr>
        <p:txBody>
          <a:bodyPr/>
          <a:lstStyle/>
          <a:p>
            <a:pPr algn="ctr"/>
            <a:r>
              <a:rPr lang="en-US" sz="6600">
                <a:solidFill>
                  <a:srgbClr val="FF0000"/>
                </a:solidFill>
              </a:rPr>
              <a:t>PHƯƠNG PHÁP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294B253-84BF-4593-92E7-3C9E8171A0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82738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31C1B0-E55B-C12D-ED1A-8874A4A64EF0}"/>
              </a:ext>
            </a:extLst>
          </p:cNvPr>
          <p:cNvSpPr txBox="1">
            <a:spLocks/>
          </p:cNvSpPr>
          <p:nvPr/>
        </p:nvSpPr>
        <p:spPr>
          <a:xfrm>
            <a:off x="27828" y="1086703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Exo 2"/>
              <a:buNone/>
              <a:defRPr sz="24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xo 2"/>
              <a:buNone/>
              <a:defRPr sz="2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2800">
                <a:solidFill>
                  <a:srgbClr val="00B050"/>
                </a:solidFill>
                <a:latin typeface="Quicksand" panose="00000500000000000000" pitchFamily="2" charset="0"/>
              </a:rPr>
              <a:t>1. </a:t>
            </a:r>
            <a:r>
              <a:rPr lang="en-US" sz="2800" err="1">
                <a:solidFill>
                  <a:srgbClr val="00B050"/>
                </a:solidFill>
                <a:latin typeface="Quicksand" panose="00000500000000000000" pitchFamily="2" charset="0"/>
              </a:rPr>
              <a:t>Ưu</a:t>
            </a:r>
            <a:r>
              <a:rPr lang="en-US" sz="2800">
                <a:solidFill>
                  <a:srgbClr val="00B050"/>
                </a:solidFill>
                <a:latin typeface="Quicksand" panose="00000500000000000000" pitchFamily="2" charset="0"/>
              </a:rPr>
              <a:t> </a:t>
            </a:r>
            <a:r>
              <a:rPr lang="en-US" sz="2800" err="1">
                <a:solidFill>
                  <a:srgbClr val="00B050"/>
                </a:solidFill>
                <a:latin typeface="Quicksand" panose="00000500000000000000" pitchFamily="2" charset="0"/>
              </a:rPr>
              <a:t>nhược</a:t>
            </a:r>
            <a:r>
              <a:rPr lang="en-US" sz="2800">
                <a:solidFill>
                  <a:srgbClr val="00B050"/>
                </a:solidFill>
                <a:latin typeface="Quicksand" panose="00000500000000000000" pitchFamily="2" charset="0"/>
              </a:rPr>
              <a:t> </a:t>
            </a:r>
            <a:r>
              <a:rPr lang="en-US" sz="2800" err="1">
                <a:solidFill>
                  <a:srgbClr val="00B050"/>
                </a:solidFill>
                <a:latin typeface="Quicksand" panose="00000500000000000000" pitchFamily="2" charset="0"/>
              </a:rPr>
              <a:t>điểm</a:t>
            </a:r>
            <a:endParaRPr lang="en-US" sz="2800">
              <a:solidFill>
                <a:srgbClr val="00B050"/>
              </a:solidFill>
              <a:latin typeface="Quicksand" panose="00000500000000000000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7EE78F0-0D04-FBD9-D80B-53AB2A60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8761" y="2203429"/>
            <a:ext cx="2667300" cy="2663700"/>
          </a:xfrm>
        </p:spPr>
        <p:txBody>
          <a:bodyPr anchor="ctr"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Thực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hiện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đơn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giản</a:t>
            </a:r>
            <a:endParaRPr lang="en-US" sz="14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4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Cài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đặt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dễ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dàng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hoạt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động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khá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ổn</a:t>
            </a:r>
            <a:r>
              <a:rPr lang="en-US" sz="14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định</a:t>
            </a:r>
            <a:endParaRPr lang="en-US" sz="14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753A46-E788-EE5B-0BD0-FD8BC0C60B13}"/>
              </a:ext>
            </a:extLst>
          </p:cNvPr>
          <p:cNvSpPr txBox="1">
            <a:spLocks/>
          </p:cNvSpPr>
          <p:nvPr/>
        </p:nvSpPr>
        <p:spPr>
          <a:xfrm>
            <a:off x="4927938" y="2203429"/>
            <a:ext cx="2667300" cy="266370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Vì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là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phương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pháp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đơn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nên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kết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quả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mang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chưa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đạt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hiệu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quả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cao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Hiệu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quả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thấp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sẽ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thấy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rõ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khi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tiến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hành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trên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gốc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và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đích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có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kích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thước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(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phân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giải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)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khác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nhau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Mất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cân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xứng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nếu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hai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có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hình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dạng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và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kích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thước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khác</a:t>
            </a:r>
            <a:r>
              <a:rPr lang="en-US" sz="13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3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nhau</a:t>
            </a:r>
            <a:endParaRPr lang="en-US" sz="13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B24E2-B862-6E06-599E-C0E8B380480F}"/>
              </a:ext>
            </a:extLst>
          </p:cNvPr>
          <p:cNvSpPr txBox="1"/>
          <p:nvPr/>
        </p:nvSpPr>
        <p:spPr>
          <a:xfrm>
            <a:off x="1548761" y="1905877"/>
            <a:ext cx="2667300" cy="338554"/>
          </a:xfrm>
          <a:prstGeom prst="rect">
            <a:avLst/>
          </a:prstGeom>
          <a:gradFill>
            <a:gsLst>
              <a:gs pos="0">
                <a:srgbClr val="59E2E5"/>
              </a:gs>
              <a:gs pos="50000">
                <a:schemeClr val="bg1">
                  <a:lumMod val="95000"/>
                </a:schemeClr>
              </a:gs>
              <a:gs pos="100000">
                <a:srgbClr val="59E2E5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err="1">
                <a:latin typeface="Quicksand" panose="00000500000000000000" pitchFamily="2" charset="0"/>
              </a:rPr>
              <a:t>Ưu</a:t>
            </a:r>
            <a:r>
              <a:rPr lang="en-US" sz="1600">
                <a:latin typeface="Quicksand" panose="00000500000000000000" pitchFamily="2" charset="0"/>
              </a:rPr>
              <a:t> </a:t>
            </a:r>
            <a:r>
              <a:rPr lang="en-US" sz="1600" err="1">
                <a:latin typeface="Quicksand" panose="00000500000000000000" pitchFamily="2" charset="0"/>
              </a:rPr>
              <a:t>điểm</a:t>
            </a: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43250-8CE4-C6C4-F0EF-1E6BF9D67982}"/>
              </a:ext>
            </a:extLst>
          </p:cNvPr>
          <p:cNvSpPr txBox="1"/>
          <p:nvPr/>
        </p:nvSpPr>
        <p:spPr>
          <a:xfrm>
            <a:off x="4927938" y="1905877"/>
            <a:ext cx="2667300" cy="338554"/>
          </a:xfrm>
          <a:prstGeom prst="rect">
            <a:avLst/>
          </a:prstGeom>
          <a:gradFill>
            <a:gsLst>
              <a:gs pos="0">
                <a:srgbClr val="59E2E5"/>
              </a:gs>
              <a:gs pos="50000">
                <a:schemeClr val="bg1">
                  <a:lumMod val="95000"/>
                </a:schemeClr>
              </a:gs>
              <a:gs pos="100000">
                <a:srgbClr val="59E2E5">
                  <a:shade val="100000"/>
                  <a:satMod val="115000"/>
                </a:srgbClr>
              </a:gs>
            </a:gsLst>
            <a:lin ang="0" scaled="1"/>
          </a:gra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err="1">
                <a:latin typeface="Quicksand" panose="00000500000000000000" pitchFamily="2" charset="0"/>
              </a:rPr>
              <a:t>Nhược</a:t>
            </a:r>
            <a:r>
              <a:rPr lang="en-US" sz="1600">
                <a:latin typeface="Quicksand" panose="00000500000000000000" pitchFamily="2" charset="0"/>
              </a:rPr>
              <a:t> </a:t>
            </a:r>
            <a:r>
              <a:rPr lang="en-US" sz="1600" err="1">
                <a:latin typeface="Quicksand" panose="00000500000000000000" pitchFamily="2" charset="0"/>
              </a:rPr>
              <a:t>điểm</a:t>
            </a:r>
            <a:endParaRPr lang="en-US" sz="1600">
              <a:latin typeface="Quicksand" panose="00000500000000000000" pitchFamily="2" charset="0"/>
            </a:endParaRPr>
          </a:p>
        </p:txBody>
      </p:sp>
      <p:sp>
        <p:nvSpPr>
          <p:cNvPr id="13" name="Tiêu đề 1">
            <a:extLst>
              <a:ext uri="{FF2B5EF4-FFF2-40B4-BE49-F238E27FC236}">
                <a16:creationId xmlns:a16="http://schemas.microsoft.com/office/drawing/2014/main" id="{0C0B6B26-FFCE-E243-C17F-08252AE9B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2772" y="-2434"/>
            <a:ext cx="5005500" cy="1022100"/>
          </a:xfrm>
        </p:spPr>
        <p:txBody>
          <a:bodyPr anchor="ctr"/>
          <a:lstStyle/>
          <a:p>
            <a:pPr marL="742950" indent="-742950" algn="ctr">
              <a:buClr>
                <a:srgbClr val="FFC000"/>
              </a:buClr>
              <a:buSzPct val="100000"/>
              <a:buFont typeface="+mj-lt"/>
              <a:buAutoNum type="alphaUcPeriod" startAt="2"/>
            </a:pPr>
            <a:r>
              <a:rPr lang="en-US" sz="3600" err="1">
                <a:solidFill>
                  <a:srgbClr val="FFC000"/>
                </a:solidFill>
              </a:rPr>
              <a:t>Nhận</a:t>
            </a:r>
            <a:r>
              <a:rPr lang="en-US" sz="3600">
                <a:solidFill>
                  <a:srgbClr val="FFC000"/>
                </a:solidFill>
              </a:rPr>
              <a:t> </a:t>
            </a:r>
            <a:r>
              <a:rPr lang="en-US" sz="3600" err="1">
                <a:solidFill>
                  <a:srgbClr val="FFC000"/>
                </a:solidFill>
              </a:rPr>
              <a:t>xét</a:t>
            </a:r>
            <a:endParaRPr lang="vi-VN" sz="360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486561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9CE3D73-AFAA-BB87-27E9-DEEC2135BB8E}"/>
              </a:ext>
            </a:extLst>
          </p:cNvPr>
          <p:cNvSpPr txBox="1">
            <a:spLocks/>
          </p:cNvSpPr>
          <p:nvPr/>
        </p:nvSpPr>
        <p:spPr>
          <a:xfrm>
            <a:off x="153131" y="57135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buClr>
                <a:srgbClr val="434343"/>
              </a:buClr>
              <a:buSzPts val="2400"/>
              <a:buFont typeface="Exo 2"/>
              <a:buNone/>
              <a:defRPr sz="2800" b="1">
                <a:solidFill>
                  <a:srgbClr val="00B050"/>
                </a:solidFill>
                <a:latin typeface="Quicksand" panose="00000500000000000000" pitchFamily="2" charset="0"/>
                <a:ea typeface="Exo 2"/>
                <a:cs typeface="Exo 2"/>
              </a:defRPr>
            </a:lvl1pPr>
            <a:lvl2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2pPr>
            <a:lvl3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3pPr>
            <a:lvl4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4pPr>
            <a:lvl5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5pPr>
            <a:lvl6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6pPr>
            <a:lvl7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7pPr>
            <a:lvl8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8pPr>
            <a:lvl9pPr algn="r">
              <a:buClr>
                <a:schemeClr val="dk1"/>
              </a:buClr>
              <a:buSzPts val="2400"/>
              <a:buFont typeface="Exo 2"/>
              <a:buNone/>
              <a:defRPr sz="2400">
                <a:solidFill>
                  <a:schemeClr val="dk1"/>
                </a:solidFill>
                <a:latin typeface="Exo 2"/>
                <a:ea typeface="Exo 2"/>
                <a:cs typeface="Exo 2"/>
              </a:defRPr>
            </a:lvl9pPr>
          </a:lstStyle>
          <a:p>
            <a:r>
              <a:rPr lang="en-US"/>
              <a:t>2. </a:t>
            </a:r>
            <a:r>
              <a:rPr lang="en-US" err="1"/>
              <a:t>Hướng</a:t>
            </a:r>
            <a:r>
              <a:rPr lang="en-US"/>
              <a:t> </a:t>
            </a:r>
            <a:r>
              <a:rPr lang="en-US" err="1"/>
              <a:t>phát</a:t>
            </a:r>
            <a:r>
              <a:rPr lang="en-US"/>
              <a:t> </a:t>
            </a:r>
            <a:r>
              <a:rPr lang="en-US" err="1"/>
              <a:t>triển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9059CF1-FCCB-8789-81B6-51A53D7018B3}"/>
              </a:ext>
            </a:extLst>
          </p:cNvPr>
          <p:cNvSpPr txBox="1">
            <a:spLocks/>
          </p:cNvSpPr>
          <p:nvPr/>
        </p:nvSpPr>
        <p:spPr>
          <a:xfrm>
            <a:off x="2099850" y="1517074"/>
            <a:ext cx="4944300" cy="259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63550" indent="-285750">
              <a:buSzPct val="125000"/>
              <a:buFont typeface="Wingdings" panose="05000000000000000000" pitchFamily="2" charset="2"/>
              <a:buChar char="ü"/>
            </a:pP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Nên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sử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dụng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có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phân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có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phân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tương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đối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giống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nhau</a:t>
            </a:r>
            <a:endParaRPr lang="en-US" sz="16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63550" indent="-285750">
              <a:buSzPct val="125000"/>
              <a:buFont typeface="Wingdings" panose="05000000000000000000" pitchFamily="2" charset="2"/>
              <a:buChar char="ü"/>
            </a:pPr>
            <a:endParaRPr lang="en-US" sz="1600"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63550" indent="-285750">
              <a:buSzPct val="125000"/>
              <a:buFont typeface="Wingdings" panose="05000000000000000000" pitchFamily="2" charset="2"/>
              <a:buChar char="ü"/>
            </a:pP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Sử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dụng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bộ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tham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số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nhiều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landmark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sẽ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giảm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thiểu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bớt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sự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sai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lệch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hình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thay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0595805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F210C-29A5-42AC-8661-EBC18289B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249382"/>
            <a:ext cx="5214300" cy="681643"/>
          </a:xfrm>
        </p:spPr>
        <p:txBody>
          <a:bodyPr anchor="ctr"/>
          <a:lstStyle/>
          <a:p>
            <a:r>
              <a:rPr lang="en-US" sz="4000"/>
              <a:t>DEMO</a:t>
            </a:r>
          </a:p>
        </p:txBody>
      </p:sp>
      <p:pic>
        <p:nvPicPr>
          <p:cNvPr id="4" name="Mark-vid-input">
            <a:hlinkClick r:id="" action="ppaction://media"/>
            <a:extLst>
              <a:ext uri="{FF2B5EF4-FFF2-40B4-BE49-F238E27FC236}">
                <a16:creationId xmlns:a16="http://schemas.microsoft.com/office/drawing/2014/main" id="{5589E9A0-A9B0-4784-8B6F-BEBFA21481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4197" y="1353935"/>
            <a:ext cx="4154518" cy="2336916"/>
          </a:xfrm>
          <a:prstGeom prst="rect">
            <a:avLst/>
          </a:prstGeom>
        </p:spPr>
      </p:pic>
      <p:pic>
        <p:nvPicPr>
          <p:cNvPr id="5" name="ResultSwapVid">
            <a:hlinkClick r:id="" action="ppaction://media"/>
            <a:extLst>
              <a:ext uri="{FF2B5EF4-FFF2-40B4-BE49-F238E27FC236}">
                <a16:creationId xmlns:a16="http://schemas.microsoft.com/office/drawing/2014/main" id="{19897481-1B78-4576-A6F1-E49BAC75D7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9694" y="1353935"/>
            <a:ext cx="4154518" cy="233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66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9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90C65C2-66D6-03EA-74E5-41D9461A5B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-2772" y="-2434"/>
            <a:ext cx="5005500" cy="1022100"/>
          </a:xfrm>
        </p:spPr>
        <p:txBody>
          <a:bodyPr/>
          <a:lstStyle/>
          <a:p>
            <a:pPr marL="457200" indent="-457200" algn="ctr">
              <a:buClr>
                <a:srgbClr val="FFC000"/>
              </a:buClr>
              <a:buAutoNum type="alphaUcPeriod"/>
            </a:pPr>
            <a:r>
              <a:rPr lang="vi-VN">
                <a:solidFill>
                  <a:srgbClr val="FFC000"/>
                </a:solidFill>
              </a:rPr>
              <a:t>Tiến hành</a:t>
            </a:r>
          </a:p>
        </p:txBody>
      </p:sp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3DBED2B2-5F4E-C391-933F-686AC1591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90" y="1015595"/>
            <a:ext cx="4737453" cy="536700"/>
          </a:xfrm>
        </p:spPr>
        <p:txBody>
          <a:bodyPr/>
          <a:lstStyle/>
          <a:p>
            <a:pPr marL="495300" indent="-342900">
              <a:buClr>
                <a:srgbClr val="00B050"/>
              </a:buClr>
              <a:buSzPct val="100000"/>
              <a:buAutoNum type="arabicPeriod"/>
            </a:pPr>
            <a:r>
              <a:rPr lang="vi-VN" sz="2400" b="1" err="1">
                <a:solidFill>
                  <a:srgbClr val="00B050"/>
                </a:solidFill>
              </a:rPr>
              <a:t>Detect</a:t>
            </a:r>
            <a:r>
              <a:rPr lang="vi-VN" sz="2400" b="1">
                <a:solidFill>
                  <a:srgbClr val="00B050"/>
                </a:solidFill>
              </a:rPr>
              <a:t> các điểm mốc (</a:t>
            </a:r>
            <a:r>
              <a:rPr lang="vi-VN" sz="2400" b="1" err="1">
                <a:solidFill>
                  <a:srgbClr val="00B050"/>
                </a:solidFill>
              </a:rPr>
              <a:t>landmarks</a:t>
            </a:r>
            <a:r>
              <a:rPr lang="vi-VN" sz="2400" b="1">
                <a:solidFill>
                  <a:srgbClr val="00B050"/>
                </a:solidFill>
              </a:rPr>
              <a:t>)</a:t>
            </a:r>
          </a:p>
        </p:txBody>
      </p:sp>
      <p:sp>
        <p:nvSpPr>
          <p:cNvPr id="8" name="Tiêu đề phụ 3">
            <a:extLst>
              <a:ext uri="{FF2B5EF4-FFF2-40B4-BE49-F238E27FC236}">
                <a16:creationId xmlns:a16="http://schemas.microsoft.com/office/drawing/2014/main" id="{76548627-22FE-CDDB-D366-FDE1A82A3ED1}"/>
              </a:ext>
            </a:extLst>
          </p:cNvPr>
          <p:cNvSpPr txBox="1">
            <a:spLocks/>
          </p:cNvSpPr>
          <p:nvPr/>
        </p:nvSpPr>
        <p:spPr>
          <a:xfrm>
            <a:off x="420706" y="2211045"/>
            <a:ext cx="3319408" cy="226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buFont typeface="Wingdings"/>
              <a:buChar char="q"/>
            </a:pPr>
            <a:r>
              <a:rPr lang="vi-VN"/>
              <a:t>Sử dụng bộ tham số 68 landmark đã được học trước đi kèm thư viện dlib.</a:t>
            </a:r>
          </a:p>
          <a:p>
            <a:pPr algn="just">
              <a:buFont typeface="Wingdings"/>
              <a:buChar char="q"/>
            </a:pPr>
            <a:endParaRPr lang="vi-VN"/>
          </a:p>
          <a:p>
            <a:pPr algn="just">
              <a:buFont typeface="Wingdings"/>
              <a:buChar char="q"/>
            </a:pPr>
            <a:r>
              <a:rPr lang="vi-VN"/>
              <a:t>Detect 68 landmark ở ảnh source và ảnh dest.</a:t>
            </a:r>
          </a:p>
          <a:p>
            <a:pPr marL="438150" indent="-285750">
              <a:buFont typeface="Wingdings"/>
              <a:buChar char="q"/>
            </a:pPr>
            <a:endParaRPr lang="vi-VN"/>
          </a:p>
        </p:txBody>
      </p:sp>
      <p:pic>
        <p:nvPicPr>
          <p:cNvPr id="10" name="Hình ảnh 10" descr="Ảnh có chứa bàn&#10;&#10;Mô tả được tự động tạo">
            <a:extLst>
              <a:ext uri="{FF2B5EF4-FFF2-40B4-BE49-F238E27FC236}">
                <a16:creationId xmlns:a16="http://schemas.microsoft.com/office/drawing/2014/main" id="{DC5D76AC-F9D8-8410-00AB-11AA09A5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25" y="1846122"/>
            <a:ext cx="4450277" cy="24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23138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D6422D0-9C8D-D765-317A-092D0E87C09E}"/>
              </a:ext>
            </a:extLst>
          </p:cNvPr>
          <p:cNvGrpSpPr/>
          <p:nvPr/>
        </p:nvGrpSpPr>
        <p:grpSpPr>
          <a:xfrm>
            <a:off x="675639" y="200320"/>
            <a:ext cx="3192846" cy="2462811"/>
            <a:chOff x="675639" y="200320"/>
            <a:chExt cx="3192846" cy="24628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E96FE92-F31D-E66B-71CB-AB45320FE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39" y="200320"/>
              <a:ext cx="3192846" cy="212425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351F25-DF91-18C0-D154-F59B2A31C20B}"/>
                </a:ext>
              </a:extLst>
            </p:cNvPr>
            <p:cNvSpPr txBox="1"/>
            <p:nvPr/>
          </p:nvSpPr>
          <p:spPr>
            <a:xfrm>
              <a:off x="677197" y="2324577"/>
              <a:ext cx="319128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err="1">
                  <a:latin typeface="Quicksand" panose="00000500000000000000" pitchFamily="2" charset="0"/>
                </a:rPr>
                <a:t>Ảnh</a:t>
              </a:r>
              <a:r>
                <a:rPr lang="en-US" sz="1600">
                  <a:latin typeface="Quicksand" panose="00000500000000000000" pitchFamily="2" charset="0"/>
                </a:rPr>
                <a:t> source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901192-5FC5-F64B-0A10-DB3070760214}"/>
              </a:ext>
            </a:extLst>
          </p:cNvPr>
          <p:cNvGrpSpPr/>
          <p:nvPr/>
        </p:nvGrpSpPr>
        <p:grpSpPr>
          <a:xfrm>
            <a:off x="5275517" y="195699"/>
            <a:ext cx="3018511" cy="2462811"/>
            <a:chOff x="5275517" y="195699"/>
            <a:chExt cx="3018511" cy="24628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A5F149-9D3E-7167-7AF8-622901157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518" y="195699"/>
              <a:ext cx="3018510" cy="21242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BCB426D-AA3A-4F4A-1681-F62AE50F0DF0}"/>
                </a:ext>
              </a:extLst>
            </p:cNvPr>
            <p:cNvSpPr txBox="1"/>
            <p:nvPr/>
          </p:nvSpPr>
          <p:spPr>
            <a:xfrm>
              <a:off x="5275517" y="2319956"/>
              <a:ext cx="301851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err="1">
                  <a:latin typeface="Quicksand" panose="00000500000000000000" pitchFamily="2" charset="0"/>
                </a:rPr>
                <a:t>Ảnh</a:t>
              </a:r>
              <a:r>
                <a:rPr lang="en-US" sz="1600">
                  <a:latin typeface="Quicksand" panose="00000500000000000000" pitchFamily="2" charset="0"/>
                </a:rPr>
                <a:t> </a:t>
              </a:r>
              <a:r>
                <a:rPr lang="en-US" sz="1600" err="1">
                  <a:latin typeface="Quicksand" panose="00000500000000000000" pitchFamily="2" charset="0"/>
                </a:rPr>
                <a:t>dest</a:t>
              </a:r>
              <a:endParaRPr lang="en-US" sz="1600">
                <a:latin typeface="Quicksand" panose="00000500000000000000" pitchFamily="2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C62B476-16B9-01AD-016E-18B230360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420" y="3213404"/>
            <a:ext cx="1451283" cy="1692079"/>
          </a:xfrm>
          <a:prstGeom prst="rect">
            <a:avLst/>
          </a:prstGeom>
        </p:spPr>
      </p:pic>
      <p:pic>
        <p:nvPicPr>
          <p:cNvPr id="15" name="Picture 14" descr="A picture containing person, sky, posing&#10;&#10;Description automatically generated">
            <a:extLst>
              <a:ext uri="{FF2B5EF4-FFF2-40B4-BE49-F238E27FC236}">
                <a16:creationId xmlns:a16="http://schemas.microsoft.com/office/drawing/2014/main" id="{B4A6CE9E-AA50-23B6-2E63-B04E65AE8A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354" y="3213404"/>
            <a:ext cx="1552835" cy="173439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C894EBD-FE61-B3C2-0E31-267590C8A28B}"/>
              </a:ext>
            </a:extLst>
          </p:cNvPr>
          <p:cNvSpPr/>
          <p:nvPr/>
        </p:nvSpPr>
        <p:spPr>
          <a:xfrm rot="5400000">
            <a:off x="2073409" y="2637382"/>
            <a:ext cx="397303" cy="601768"/>
          </a:xfrm>
          <a:prstGeom prst="rightArrow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57A126A-C94D-84C9-37AC-862B83B531DF}"/>
              </a:ext>
            </a:extLst>
          </p:cNvPr>
          <p:cNvSpPr/>
          <p:nvPr/>
        </p:nvSpPr>
        <p:spPr>
          <a:xfrm rot="5400000">
            <a:off x="6586119" y="2637382"/>
            <a:ext cx="397303" cy="601768"/>
          </a:xfrm>
          <a:prstGeom prst="rightArrow">
            <a:avLst/>
          </a:prstGeom>
          <a:solidFill>
            <a:srgbClr val="66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6160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phụ 3">
            <a:extLst>
              <a:ext uri="{FF2B5EF4-FFF2-40B4-BE49-F238E27FC236}">
                <a16:creationId xmlns:a16="http://schemas.microsoft.com/office/drawing/2014/main" id="{3DBED2B2-5F4E-C391-933F-686AC1591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5991" y="1015595"/>
            <a:ext cx="4224900" cy="536700"/>
          </a:xfrm>
        </p:spPr>
        <p:txBody>
          <a:bodyPr/>
          <a:lstStyle/>
          <a:p>
            <a:pPr marL="609600" indent="-457200">
              <a:buClr>
                <a:srgbClr val="00B050"/>
              </a:buClr>
              <a:buSzPct val="100000"/>
              <a:buFont typeface="+mj-lt"/>
              <a:buAutoNum type="arabicPeriod" startAt="2"/>
            </a:pPr>
            <a:r>
              <a:rPr lang="en-US" sz="2400" b="1">
                <a:solidFill>
                  <a:srgbClr val="00B050"/>
                </a:solidFill>
              </a:rPr>
              <a:t>Facial cropping</a:t>
            </a:r>
            <a:endParaRPr lang="vi-VN" sz="2400" b="1">
              <a:solidFill>
                <a:srgbClr val="00B050"/>
              </a:solidFill>
            </a:endParaRPr>
          </a:p>
        </p:txBody>
      </p:sp>
      <p:sp>
        <p:nvSpPr>
          <p:cNvPr id="8" name="Tiêu đề phụ 3">
            <a:extLst>
              <a:ext uri="{FF2B5EF4-FFF2-40B4-BE49-F238E27FC236}">
                <a16:creationId xmlns:a16="http://schemas.microsoft.com/office/drawing/2014/main" id="{76548627-22FE-CDDB-D366-FDE1A82A3ED1}"/>
              </a:ext>
            </a:extLst>
          </p:cNvPr>
          <p:cNvSpPr txBox="1">
            <a:spLocks/>
          </p:cNvSpPr>
          <p:nvPr/>
        </p:nvSpPr>
        <p:spPr>
          <a:xfrm>
            <a:off x="420706" y="2211045"/>
            <a:ext cx="3319408" cy="226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Tạo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lưới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các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tam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giác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từ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các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điểm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mốc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đã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được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detect.</a:t>
            </a:r>
          </a:p>
          <a:p>
            <a:pPr marL="425450" indent="-285750" algn="just">
              <a:buFont typeface="Wingdings" panose="05000000000000000000" pitchFamily="2" charset="2"/>
              <a:buChar char="q"/>
            </a:pPr>
            <a:endParaRPr lang="en-US" sz="14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Xây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dựng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đường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bao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lồi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ở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mỗi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mạng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lưới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  <a:p>
            <a:pPr marL="425450" indent="-285750" algn="just">
              <a:buFont typeface="Wingdings" panose="05000000000000000000" pitchFamily="2" charset="2"/>
              <a:buChar char="q"/>
            </a:pPr>
            <a:endParaRPr lang="en-US" sz="14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Tiến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hành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cắt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các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theo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đường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bao </a:t>
            </a:r>
            <a:r>
              <a:rPr lang="en-US" sz="14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lồi</a:t>
            </a:r>
            <a:r>
              <a:rPr lang="en-US" sz="14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0D4F7F-627D-9367-D9FD-EB1FE814AA5C}"/>
              </a:ext>
            </a:extLst>
          </p:cNvPr>
          <p:cNvGrpSpPr/>
          <p:nvPr/>
        </p:nvGrpSpPr>
        <p:grpSpPr>
          <a:xfrm>
            <a:off x="4570891" y="1437781"/>
            <a:ext cx="3017250" cy="1546528"/>
            <a:chOff x="609088" y="1240592"/>
            <a:chExt cx="3017250" cy="1546528"/>
          </a:xfrm>
        </p:grpSpPr>
        <p:pic>
          <p:nvPicPr>
            <p:cNvPr id="5" name="Picture 4" descr="A close-up of a human brain&#10;&#10;Description automatically generated with low confidence">
              <a:extLst>
                <a:ext uri="{FF2B5EF4-FFF2-40B4-BE49-F238E27FC236}">
                  <a16:creationId xmlns:a16="http://schemas.microsoft.com/office/drawing/2014/main" id="{DBD5AC3D-DB71-65A0-9E22-537B5CF47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088" y="1240592"/>
              <a:ext cx="1422913" cy="154652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A0D062-E7AC-529A-CB33-83F4706DFD7B}"/>
                </a:ext>
              </a:extLst>
            </p:cNvPr>
            <p:cNvSpPr txBox="1"/>
            <p:nvPr/>
          </p:nvSpPr>
          <p:spPr>
            <a:xfrm>
              <a:off x="2032001" y="1240592"/>
              <a:ext cx="15943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latin typeface="Quicksand" panose="00000500000000000000" pitchFamily="2" charset="0"/>
                </a:rPr>
                <a:t>Ảnh</a:t>
              </a:r>
              <a:r>
                <a:rPr lang="en-US">
                  <a:latin typeface="Quicksand" panose="00000500000000000000" pitchFamily="2" charset="0"/>
                </a:rPr>
                <a:t> source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734277-5E15-FE76-61DD-12A2AAFDD2FD}"/>
              </a:ext>
            </a:extLst>
          </p:cNvPr>
          <p:cNvGrpSpPr/>
          <p:nvPr/>
        </p:nvGrpSpPr>
        <p:grpSpPr>
          <a:xfrm>
            <a:off x="5027692" y="2537443"/>
            <a:ext cx="3256767" cy="1896110"/>
            <a:chOff x="1052294" y="2787120"/>
            <a:chExt cx="3256767" cy="1896110"/>
          </a:xfrm>
        </p:grpSpPr>
        <p:pic>
          <p:nvPicPr>
            <p:cNvPr id="9" name="Picture 8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D33A910-D386-39C2-5F94-25E3849AD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631" y="2787120"/>
              <a:ext cx="1662430" cy="189611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307918-89FE-1521-BD89-FD1C994A3F4E}"/>
                </a:ext>
              </a:extLst>
            </p:cNvPr>
            <p:cNvSpPr txBox="1"/>
            <p:nvPr/>
          </p:nvSpPr>
          <p:spPr>
            <a:xfrm>
              <a:off x="1052294" y="4375453"/>
              <a:ext cx="159433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err="1">
                  <a:latin typeface="Quicksand" panose="00000500000000000000" pitchFamily="2" charset="0"/>
                </a:rPr>
                <a:t>Ảnh</a:t>
              </a:r>
              <a:r>
                <a:rPr lang="en-US">
                  <a:latin typeface="Quicksand" panose="00000500000000000000" pitchFamily="2" charset="0"/>
                </a:rPr>
                <a:t> </a:t>
              </a:r>
              <a:r>
                <a:rPr lang="en-US" err="1">
                  <a:latin typeface="Quicksand" panose="00000500000000000000" pitchFamily="2" charset="0"/>
                </a:rPr>
                <a:t>dest</a:t>
              </a:r>
              <a:endParaRPr lang="en-US">
                <a:latin typeface="Quicksand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248406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B43031F6-1BE6-B5DC-84F8-8C5D3CC20DFC}"/>
              </a:ext>
            </a:extLst>
          </p:cNvPr>
          <p:cNvSpPr txBox="1">
            <a:spLocks/>
          </p:cNvSpPr>
          <p:nvPr/>
        </p:nvSpPr>
        <p:spPr>
          <a:xfrm>
            <a:off x="264301" y="0"/>
            <a:ext cx="6105769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596900" indent="-457200">
              <a:buClr>
                <a:srgbClr val="00B050"/>
              </a:buClr>
              <a:buSzPct val="100000"/>
              <a:buFont typeface="+mj-lt"/>
              <a:buAutoNum type="arabicPeriod" startAt="3"/>
            </a:pPr>
            <a:r>
              <a:rPr lang="en-US" sz="2400" b="1">
                <a:solidFill>
                  <a:srgbClr val="00B050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Matching facial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7FAF34A-41D1-67CA-2AC0-A06C26CB6904}"/>
              </a:ext>
            </a:extLst>
          </p:cNvPr>
          <p:cNvSpPr txBox="1">
            <a:spLocks/>
          </p:cNvSpPr>
          <p:nvPr/>
        </p:nvSpPr>
        <p:spPr>
          <a:xfrm>
            <a:off x="4572000" y="355775"/>
            <a:ext cx="4059445" cy="2499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So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khớp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mạng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lưới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2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  <a:p>
            <a:pPr marL="139700" indent="0" algn="just"/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hành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các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tam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giác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ở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nguồn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cho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phù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hợp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với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hình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dạng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tam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giác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tương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ứng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ở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đích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(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Affine).</a:t>
            </a:r>
          </a:p>
          <a:p>
            <a:pPr marL="425450" indent="-285750" algn="just">
              <a:buFont typeface="Wingdings" panose="05000000000000000000" pitchFamily="2" charset="2"/>
              <a:buChar char="q"/>
            </a:pPr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Tổng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hợp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các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tam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giác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đã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ta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được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một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nguồn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khớp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với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hình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dạng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của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đích</a:t>
            </a:r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pic>
        <p:nvPicPr>
          <p:cNvPr id="7" name="Picture 4" descr="Affine transformation. | Download Scientific Diagram">
            <a:extLst>
              <a:ext uri="{FF2B5EF4-FFF2-40B4-BE49-F238E27FC236}">
                <a16:creationId xmlns:a16="http://schemas.microsoft.com/office/drawing/2014/main" id="{816C2855-2B76-B215-8CC5-1AEF01E88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03" y="2918042"/>
            <a:ext cx="2508437" cy="198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3E9048D-9A60-7DE5-7ACE-72D1E33E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45" y="770251"/>
            <a:ext cx="3126353" cy="417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82014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looking, wearing, dark&#10;&#10;Description automatically generated">
            <a:extLst>
              <a:ext uri="{FF2B5EF4-FFF2-40B4-BE49-F238E27FC236}">
                <a16:creationId xmlns:a16="http://schemas.microsoft.com/office/drawing/2014/main" id="{5AB468F4-692C-1714-025A-22741EEC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73" y="161844"/>
            <a:ext cx="2022728" cy="2234109"/>
          </a:xfrm>
          <a:prstGeom prst="rect">
            <a:avLst/>
          </a:prstGeom>
        </p:spPr>
      </p:pic>
      <p:pic>
        <p:nvPicPr>
          <p:cNvPr id="6" name="Picture 5" descr="A picture containing indoor, dark, staring&#10;&#10;Description automatically generated">
            <a:extLst>
              <a:ext uri="{FF2B5EF4-FFF2-40B4-BE49-F238E27FC236}">
                <a16:creationId xmlns:a16="http://schemas.microsoft.com/office/drawing/2014/main" id="{2D844557-5D64-CFD4-F291-295378F45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r="7533" b="7096"/>
          <a:stretch/>
        </p:blipFill>
        <p:spPr bwMode="auto">
          <a:xfrm>
            <a:off x="5562600" y="169659"/>
            <a:ext cx="1878430" cy="2234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person, dark, staring&#10;&#10;Description automatically generated">
            <a:extLst>
              <a:ext uri="{FF2B5EF4-FFF2-40B4-BE49-F238E27FC236}">
                <a16:creationId xmlns:a16="http://schemas.microsoft.com/office/drawing/2014/main" id="{1FAC781D-95F1-4F97-EFE2-13C64DBD7C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56" y="2807453"/>
            <a:ext cx="1910594" cy="2101406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7A9386DC-D085-B795-C406-0CEF862C84D5}"/>
              </a:ext>
            </a:extLst>
          </p:cNvPr>
          <p:cNvSpPr/>
          <p:nvPr/>
        </p:nvSpPr>
        <p:spPr>
          <a:xfrm rot="5400000">
            <a:off x="4566830" y="647857"/>
            <a:ext cx="268247" cy="3915507"/>
          </a:xfrm>
          <a:prstGeom prst="rightBrace">
            <a:avLst>
              <a:gd name="adj1" fmla="val 35187"/>
              <a:gd name="adj2" fmla="val 49814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4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F6C01EA-9345-1776-75B9-928CC86D30C2}"/>
              </a:ext>
            </a:extLst>
          </p:cNvPr>
          <p:cNvSpPr txBox="1">
            <a:spLocks/>
          </p:cNvSpPr>
          <p:nvPr/>
        </p:nvSpPr>
        <p:spPr>
          <a:xfrm>
            <a:off x="624229" y="606336"/>
            <a:ext cx="6105769" cy="71155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96900" indent="-457200">
              <a:buClr>
                <a:srgbClr val="00B050"/>
              </a:buClr>
              <a:buSzPct val="100000"/>
              <a:buFont typeface="+mj-lt"/>
              <a:buAutoNum type="arabicPeriod" startAt="4"/>
            </a:pPr>
            <a:r>
              <a:rPr lang="en-US" sz="2400" b="1">
                <a:solidFill>
                  <a:srgbClr val="00B050"/>
                </a:solidFill>
                <a:latin typeface="Quicksand" panose="00000500000000000000" pitchFamily="2" charset="0"/>
              </a:rPr>
              <a:t>Face swapping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500FBB-38D0-F87C-E484-B104D3F919F8}"/>
              </a:ext>
            </a:extLst>
          </p:cNvPr>
          <p:cNvSpPr txBox="1">
            <a:spLocks/>
          </p:cNvSpPr>
          <p:nvPr/>
        </p:nvSpPr>
        <p:spPr>
          <a:xfrm>
            <a:off x="4819973" y="236431"/>
            <a:ext cx="3820051" cy="394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Đầu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tiên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cắt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bỏ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phần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ở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ảnh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đích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  <a:p>
            <a:pPr marL="425450" indent="-285750" algn="just">
              <a:buFont typeface="Wingdings" panose="05000000000000000000" pitchFamily="2" charset="2"/>
              <a:buChar char="q"/>
            </a:pPr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Thay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thế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vừa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ở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bước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trước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lên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phần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vừa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cắt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bỏ</a:t>
            </a:r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endParaRPr lang="en-US" sz="1600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  <a:p>
            <a:pPr marL="425450" indent="-285750" algn="just">
              <a:buFont typeface="Wingdings" panose="05000000000000000000" pitchFamily="2" charset="2"/>
              <a:buChar char="q"/>
            </a:pP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Sau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hoàn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thành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bước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này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ta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đã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hoàn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thành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việc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thay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đổi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khuôn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mặt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tuy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nhiên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kết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quả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không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đạt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kết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quả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tốt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về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đồng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màu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.</a:t>
            </a:r>
          </a:p>
        </p:txBody>
      </p:sp>
      <p:pic>
        <p:nvPicPr>
          <p:cNvPr id="5" name="Picture 2" descr="Learn How to Do a Decent Face Swap Quickly | Adobe">
            <a:extLst>
              <a:ext uri="{FF2B5EF4-FFF2-40B4-BE49-F238E27FC236}">
                <a16:creationId xmlns:a16="http://schemas.microsoft.com/office/drawing/2014/main" id="{AC7728E2-AC35-F518-0542-BE0A3E73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87" y="1955374"/>
            <a:ext cx="4114390" cy="234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847346"/>
      </p:ext>
    </p:extLst>
  </p:cSld>
  <p:clrMapOvr>
    <a:masterClrMapping/>
  </p:clrMapOvr>
  <p:transition spd="med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D535-06AF-702F-9B83-62FE818CC8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picture containing person, dark, staring&#10;&#10;Description automatically generated">
            <a:extLst>
              <a:ext uri="{FF2B5EF4-FFF2-40B4-BE49-F238E27FC236}">
                <a16:creationId xmlns:a16="http://schemas.microsoft.com/office/drawing/2014/main" id="{4C7D9C05-BEC3-EA19-CB2C-53B5FD4F5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9" y="2830365"/>
            <a:ext cx="1867720" cy="2054250"/>
          </a:xfrm>
          <a:prstGeom prst="rect">
            <a:avLst/>
          </a:prstGeom>
        </p:spPr>
      </p:pic>
      <p:pic>
        <p:nvPicPr>
          <p:cNvPr id="4" name="Picture 3" descr="A picture containing person, sky, posing&#10;&#10;Description automatically generated">
            <a:extLst>
              <a:ext uri="{FF2B5EF4-FFF2-40B4-BE49-F238E27FC236}">
                <a16:creationId xmlns:a16="http://schemas.microsoft.com/office/drawing/2014/main" id="{BE15DFC0-D928-B52C-E6DB-F74100570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149" y="290366"/>
            <a:ext cx="1867720" cy="2086100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550E7E6B-AA14-601B-C3B5-0B051354B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802" y="913426"/>
            <a:ext cx="2636520" cy="292608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2AE028-C6EF-E6E8-3FBC-0703B6057338}"/>
              </a:ext>
            </a:extLst>
          </p:cNvPr>
          <p:cNvSpPr/>
          <p:nvPr/>
        </p:nvSpPr>
        <p:spPr>
          <a:xfrm>
            <a:off x="3665415" y="2349012"/>
            <a:ext cx="906585" cy="445476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947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EA74D866-6177-1649-A797-07653A5CCC8E}"/>
              </a:ext>
            </a:extLst>
          </p:cNvPr>
          <p:cNvSpPr/>
          <p:nvPr/>
        </p:nvSpPr>
        <p:spPr>
          <a:xfrm rot="5400000">
            <a:off x="4353695" y="2330530"/>
            <a:ext cx="1829850" cy="482441"/>
          </a:xfrm>
          <a:prstGeom prst="triangle">
            <a:avLst/>
          </a:prstGeom>
          <a:gradFill flip="none" rotWithShape="1">
            <a:gsLst>
              <a:gs pos="0">
                <a:srgbClr val="63B9DF"/>
              </a:gs>
              <a:gs pos="50000">
                <a:srgbClr val="59E2E5">
                  <a:shade val="67500"/>
                  <a:satMod val="115000"/>
                </a:srgbClr>
              </a:gs>
              <a:gs pos="100000">
                <a:srgbClr val="59E2E5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B3C478-FC12-FF04-AFD0-4B6266BF8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979" y="275177"/>
            <a:ext cx="6105769" cy="711550"/>
          </a:xfrm>
        </p:spPr>
        <p:txBody>
          <a:bodyPr anchor="ctr"/>
          <a:lstStyle/>
          <a:p>
            <a:pPr marL="596900" indent="-457200">
              <a:buClr>
                <a:srgbClr val="00B050"/>
              </a:buClr>
              <a:buSzPct val="100000"/>
              <a:buFont typeface="+mj-lt"/>
              <a:buAutoNum type="arabicPeriod" startAt="5"/>
            </a:pPr>
            <a:r>
              <a:rPr lang="en-US" sz="2400" b="1">
                <a:solidFill>
                  <a:srgbClr val="00B050"/>
                </a:solidFill>
                <a:latin typeface="Quicksand" panose="00000500000000000000" pitchFamily="2" charset="0"/>
              </a:rPr>
              <a:t>Facial cloning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8D4EF97-CA44-2E26-2FB7-10B3876A28C0}"/>
              </a:ext>
            </a:extLst>
          </p:cNvPr>
          <p:cNvSpPr txBox="1">
            <a:spLocks/>
          </p:cNvSpPr>
          <p:nvPr/>
        </p:nvSpPr>
        <p:spPr>
          <a:xfrm>
            <a:off x="63829" y="1460488"/>
            <a:ext cx="2997086" cy="256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425450" indent="-285750">
              <a:buFont typeface="Wingdings" panose="05000000000000000000" pitchFamily="2" charset="2"/>
              <a:buChar char="q"/>
            </a:pP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Tiến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hành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hoà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trộn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cân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bằng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sắc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màu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da,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đường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nét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để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giảm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thiểu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độ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thô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cứng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(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phương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pháp</a:t>
            </a:r>
            <a:r>
              <a:rPr lang="en-US" sz="160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 Seamless Cloning)</a:t>
            </a:r>
          </a:p>
        </p:txBody>
      </p:sp>
      <p:pic>
        <p:nvPicPr>
          <p:cNvPr id="7" name="Picture 6" descr="A person in a grey shirt&#10;&#10;Description automatically generated with medium confidence">
            <a:extLst>
              <a:ext uri="{FF2B5EF4-FFF2-40B4-BE49-F238E27FC236}">
                <a16:creationId xmlns:a16="http://schemas.microsoft.com/office/drawing/2014/main" id="{D7977C8E-D375-1656-C2F9-FF70ADD27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813" y="1386205"/>
            <a:ext cx="3361814" cy="2371089"/>
          </a:xfrm>
          <a:prstGeom prst="rect">
            <a:avLst/>
          </a:prstGeom>
        </p:spPr>
      </p:pic>
      <p:pic>
        <p:nvPicPr>
          <p:cNvPr id="8" name="Picture 7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65EF14F3-CF9B-C21B-A845-C0F4A644A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629" y="1656826"/>
            <a:ext cx="1648771" cy="18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5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360</Words>
  <Application>Microsoft Office PowerPoint</Application>
  <PresentationFormat>On-screen Show (16:9)</PresentationFormat>
  <Paragraphs>46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Muli</vt:lpstr>
      <vt:lpstr>Exo 2</vt:lpstr>
      <vt:lpstr>Quicksand</vt:lpstr>
      <vt:lpstr>Roboto Condensed Light</vt:lpstr>
      <vt:lpstr>Arial</vt:lpstr>
      <vt:lpstr>Nunito Light</vt:lpstr>
      <vt:lpstr>Wingdings</vt:lpstr>
      <vt:lpstr>Fira Sans Extra Condensed Medium</vt:lpstr>
      <vt:lpstr>Tech Newsletter XL by Slidesgo</vt:lpstr>
      <vt:lpstr>Phương pháp chia lưới cơ bản</vt:lpstr>
      <vt:lpstr>Tiến hành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Nhận xét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MonKei</dc:creator>
  <cp:lastModifiedBy>Nguyễn Tấn Nghĩa</cp:lastModifiedBy>
  <cp:revision>3</cp:revision>
  <dcterms:modified xsi:type="dcterms:W3CDTF">2023-01-25T19:13:53Z</dcterms:modified>
</cp:coreProperties>
</file>